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1.jpeg" ContentType="image/jpe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6.jpeg" ContentType="image/jpe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6.png" ContentType="image/png"/>
  <Override PartName="/ppt/media/image9.jpeg" ContentType="image/jpe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60.png" ContentType="image/png"/>
  <Override PartName="/ppt/media/image5.png" ContentType="image/png"/>
  <Override PartName="/ppt/media/image6.png" ContentType="image/png"/>
  <Override PartName="/ppt/media/image4.png" ContentType="image/png"/>
  <Override PartName="/ppt/media/image20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49920" cy="27756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5000" cy="167760"/>
          </a:xfrm>
          <a:prstGeom prst="rect">
            <a:avLst/>
          </a:prstGeom>
          <a:ln>
            <a:noFill/>
          </a:ln>
        </p:spPr>
      </p:pic>
      <p:sp>
        <p:nvSpPr>
          <p:cNvPr id="2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6" descr=""/>
          <p:cNvPicPr/>
          <p:nvPr/>
        </p:nvPicPr>
        <p:blipFill>
          <a:blip r:embed="rId4"/>
          <a:stretch/>
        </p:blipFill>
        <p:spPr>
          <a:xfrm>
            <a:off x="0" y="4966560"/>
            <a:ext cx="9135000" cy="16776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5"/>
          <a:stretch/>
        </p:blipFill>
        <p:spPr>
          <a:xfrm>
            <a:off x="648000" y="108000"/>
            <a:ext cx="2871360" cy="640080"/>
          </a:xfrm>
          <a:prstGeom prst="rect">
            <a:avLst/>
          </a:prstGeom>
          <a:ln>
            <a:noFill/>
          </a:ln>
        </p:spPr>
      </p:pic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49920" cy="277560"/>
          </a:xfrm>
          <a:prstGeom prst="rect">
            <a:avLst/>
          </a:prstGeom>
          <a:ln>
            <a:noFill/>
          </a:ln>
        </p:spPr>
      </p:pic>
      <p:pic>
        <p:nvPicPr>
          <p:cNvPr id="44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5000" cy="167760"/>
          </a:xfrm>
          <a:prstGeom prst="rect">
            <a:avLst/>
          </a:prstGeom>
          <a:ln>
            <a:noFill/>
          </a:ln>
        </p:spPr>
      </p:pic>
      <p:sp>
        <p:nvSpPr>
          <p:cNvPr id="45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49920" cy="277560"/>
          </a:xfrm>
          <a:prstGeom prst="rect">
            <a:avLst/>
          </a:prstGeom>
          <a:ln>
            <a:noFill/>
          </a:ln>
        </p:spPr>
      </p:pic>
      <p:pic>
        <p:nvPicPr>
          <p:cNvPr id="85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5000" cy="167760"/>
          </a:xfrm>
          <a:prstGeom prst="rect">
            <a:avLst/>
          </a:prstGeom>
          <a:ln>
            <a:noFill/>
          </a:ln>
        </p:spPr>
      </p:pic>
      <p:sp>
        <p:nvSpPr>
          <p:cNvPr id="86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0" y="812880"/>
            <a:ext cx="9135000" cy="350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github.com/AMIS-Services/react-series" TargetMode="External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 descr=""/>
          <p:cNvPicPr/>
          <p:nvPr/>
        </p:nvPicPr>
        <p:blipFill>
          <a:blip r:embed="rId1"/>
          <a:srcRect l="0" t="75" r="0" b="75"/>
          <a:stretch/>
        </p:blipFill>
        <p:spPr>
          <a:xfrm>
            <a:off x="0" y="810000"/>
            <a:ext cx="9135000" cy="333900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127" name="CustomShape 1"/>
          <p:cNvSpPr/>
          <p:nvPr/>
        </p:nvSpPr>
        <p:spPr>
          <a:xfrm>
            <a:off x="5400000" y="1548000"/>
            <a:ext cx="3015000" cy="3015000"/>
          </a:xfrm>
          <a:prstGeom prst="rect">
            <a:avLst/>
          </a:prstGeom>
          <a:solidFill>
            <a:srgbClr val="e6323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72000" tIns="90000" bIns="72000"/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SIG React</a:t>
            </a:r>
            <a:br/>
            <a:r>
              <a:rPr b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04-09-2018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097280" y="2194560"/>
            <a:ext cx="364896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5F4EFF4-DF16-4CC1-96F5-65EBC3EC1F6F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227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5000" cy="350100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228" name="CustomShape 5"/>
          <p:cNvSpPr/>
          <p:nvPr/>
        </p:nvSpPr>
        <p:spPr>
          <a:xfrm>
            <a:off x="1097280" y="1422000"/>
            <a:ext cx="364896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Login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Setting up a user context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579D37C7-7DD3-4548-8469-BA4E10BD3E5F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640080" y="82296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 called context.js in `src/common`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Initialise a context called UserContext and export it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context in Frame.js and wrap it in &lt;UserContext.Provider /&gt;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state to the Frame component, consisting of a currently undefined user and a login function 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login function, use the login function from src/common/auth.js. Set state.user to the user returned by the login function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Make state accessible by passing it &lt;UserContext.Provider value={this.state} /&gt;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Wrap the JSX the Appbar returns in a &lt;UserContext.Consumer /&gt; and conditionally show either the users userName or the word login, depending on whether user is logged in or not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logging out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Uncontrolled 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6B5B39A-31D8-4021-8706-09F254CBFA4D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602640" y="50472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Initialise the ref in the constructor: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Use a callback to link the DOM element to the ref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value of the ref is available in `this.inputRef.value`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Material UI &lt;Input  /&gt; or &lt;TextField /&gt; use inputRef instead of ref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4210560" y="444240"/>
            <a:ext cx="3557520" cy="101448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5315400" y="1438560"/>
            <a:ext cx="3367080" cy="84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Uncontrolled 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244396AB-E962-4FE5-8E48-F2489873C926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640080" y="82296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a LoginDialog component, pass it the properties open (a boolean) and handleClose (a function)</a:t>
            </a:r>
            <a:endParaRPr b="0" lang="en-US" sz="1400" spc="-1" strike="noStrike">
              <a:latin typeface="Arial"/>
            </a:endParaRPr>
          </a:p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 the render method, return a MUI &lt;Dialog /&gt;. Pass it the property open from your LoginDialog props.</a:t>
            </a:r>
            <a:endParaRPr b="0" lang="en-US" sz="1400" spc="-1" strike="noStrike">
              <a:latin typeface="Arial"/>
            </a:endParaRPr>
          </a:p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 two Inputs for email and password as well as a Button from MUI</a:t>
            </a:r>
            <a:endParaRPr b="0" lang="en-US" sz="1400" spc="-1" strike="noStrike">
              <a:latin typeface="Arial"/>
            </a:endParaRPr>
          </a:p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 two refs in the constructor and add them to the Inputs using callbacks in their inputRef property</a:t>
            </a:r>
            <a:endParaRPr b="0" lang="en-US" sz="1400" spc="-1" strike="noStrike">
              <a:latin typeface="Arial"/>
            </a:endParaRPr>
          </a:p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a handleLogin function and add it to the onClick of the button.</a:t>
            </a:r>
            <a:endParaRPr b="0" lang="en-US" sz="1400" spc="-1" strike="noStrike">
              <a:latin typeface="Arial"/>
            </a:endParaRPr>
          </a:p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Below your class, add `LoginDialog.contextType = UserContextAdd the login logic from your context to your handleLogin function.</a:t>
            </a:r>
            <a:endParaRPr b="0" lang="en-US" sz="1400" spc="-1" strike="noStrike">
              <a:latin typeface="Arial"/>
            </a:endParaRPr>
          </a:p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Change the &lt;Appbar /&gt; render to contain the &lt;LoginDialog /&gt;. Add the necessary functions and state members to manage the `open` prop of the LoginDialog. Pass LoginDialog the necessary function in handleClose</a:t>
            </a:r>
            <a:endParaRPr b="0" lang="en-US" sz="1400" spc="-1" strike="noStrike">
              <a:latin typeface="Arial"/>
            </a:endParaRPr>
          </a:p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BONUS: make the ‘favorite’ on the accommodations work again. The favorite accommodations list can be found on the user object.</a:t>
            </a:r>
            <a:endParaRPr b="0" lang="en-US" sz="1400" spc="-1" strike="noStrike">
              <a:latin typeface="Arial"/>
            </a:endParaRPr>
          </a:p>
          <a:p>
            <a:pPr marL="216000" indent="-21276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validation to the ‘email’ field of the login dialog</a:t>
            </a:r>
            <a:endParaRPr b="0" lang="en-US" sz="14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Controlled 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58E23A05-7776-4040-81ED-FF118FD7BE21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Input values are kept in state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Each input should have it’s own value prop set to the corresponding state member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Each input should have it’s handleChange prop set to a function which whill update the state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1737360" y="2468880"/>
            <a:ext cx="5371920" cy="130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554480" y="2286000"/>
            <a:ext cx="364896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39161B2-81C2-4C43-BE1C-12F2C2653B7E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252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5000" cy="350100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253" name="CustomShape 5"/>
          <p:cNvSpPr/>
          <p:nvPr/>
        </p:nvSpPr>
        <p:spPr>
          <a:xfrm>
            <a:off x="716760" y="1413000"/>
            <a:ext cx="530100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Create accommodation form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Controlled 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6B62771-10CA-4F02-ABE1-CBCB0A37272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640080" y="82296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new page at `/create`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routerlink inside the Appbar, linking to /create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link should only be visible/clickable to logged in users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MUI TextField for name, location, foto url, description and a MUI (multi)select for amenities (faciliteiten)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See: https://material-ui.com/api/select/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Have the input values depend on state and add functions for the inputs’ `onChange`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submit button which posts the accomodation to `localhost:3030/accommodations` using the fetch function from ‘src/common/fetc’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a create new user page at `/register`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63C69BD4-8D9A-463E-A3CD-048BEFE7152D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731520" y="1463040"/>
            <a:ext cx="2284560" cy="100440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5"/>
          <p:cNvSpPr/>
          <p:nvPr/>
        </p:nvSpPr>
        <p:spPr>
          <a:xfrm>
            <a:off x="1554480" y="175680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3383280" y="1463040"/>
            <a:ext cx="2284560" cy="100440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7"/>
          <p:cNvSpPr/>
          <p:nvPr/>
        </p:nvSpPr>
        <p:spPr>
          <a:xfrm>
            <a:off x="3931920" y="1737360"/>
            <a:ext cx="10958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6309360" y="1463040"/>
            <a:ext cx="2284560" cy="100440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9"/>
          <p:cNvSpPr/>
          <p:nvPr/>
        </p:nvSpPr>
        <p:spPr>
          <a:xfrm>
            <a:off x="7132320" y="175680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527D7D39-A356-4203-B443-B793E2A9771D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457200" y="822960"/>
            <a:ext cx="2284560" cy="100440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5"/>
          <p:cNvSpPr/>
          <p:nvPr/>
        </p:nvSpPr>
        <p:spPr>
          <a:xfrm>
            <a:off x="1280160" y="111672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3480" cy="1178640"/>
          </a:xfrm>
          <a:prstGeom prst="rect">
            <a:avLst/>
          </a:prstGeom>
          <a:ln>
            <a:noFill/>
          </a:ln>
        </p:spPr>
      </p:pic>
      <p:sp>
        <p:nvSpPr>
          <p:cNvPr id="276" name="CustomShape 6"/>
          <p:cNvSpPr/>
          <p:nvPr/>
        </p:nvSpPr>
        <p:spPr>
          <a:xfrm>
            <a:off x="2926080" y="173736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7"/>
          <p:cNvSpPr/>
          <p:nvPr/>
        </p:nvSpPr>
        <p:spPr>
          <a:xfrm>
            <a:off x="2743200" y="300888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8"/>
          <p:cNvSpPr/>
          <p:nvPr/>
        </p:nvSpPr>
        <p:spPr>
          <a:xfrm>
            <a:off x="2926440" y="173772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9"/>
          <p:cNvSpPr/>
          <p:nvPr/>
        </p:nvSpPr>
        <p:spPr>
          <a:xfrm>
            <a:off x="3749040" y="154584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0"/>
          <p:cNvSpPr/>
          <p:nvPr/>
        </p:nvSpPr>
        <p:spPr>
          <a:xfrm>
            <a:off x="1280160" y="200304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DACFC045-7CB2-4212-83BE-22EB45C072F8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457200" y="822960"/>
            <a:ext cx="2284560" cy="100440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5"/>
          <p:cNvSpPr/>
          <p:nvPr/>
        </p:nvSpPr>
        <p:spPr>
          <a:xfrm>
            <a:off x="1280160" y="111672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3480" cy="1178640"/>
          </a:xfrm>
          <a:prstGeom prst="rect">
            <a:avLst/>
          </a:prstGeom>
          <a:ln>
            <a:noFill/>
          </a:ln>
        </p:spPr>
      </p:pic>
      <p:sp>
        <p:nvSpPr>
          <p:cNvPr id="290" name="CustomShape 6"/>
          <p:cNvSpPr/>
          <p:nvPr/>
        </p:nvSpPr>
        <p:spPr>
          <a:xfrm>
            <a:off x="2926080" y="173736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7"/>
          <p:cNvSpPr/>
          <p:nvPr/>
        </p:nvSpPr>
        <p:spPr>
          <a:xfrm>
            <a:off x="2743200" y="300888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8"/>
          <p:cNvSpPr/>
          <p:nvPr/>
        </p:nvSpPr>
        <p:spPr>
          <a:xfrm>
            <a:off x="2926440" y="173772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9"/>
          <p:cNvSpPr/>
          <p:nvPr/>
        </p:nvSpPr>
        <p:spPr>
          <a:xfrm>
            <a:off x="3749040" y="154584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0"/>
          <p:cNvSpPr/>
          <p:nvPr/>
        </p:nvSpPr>
        <p:spPr>
          <a:xfrm>
            <a:off x="1280160" y="200304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" descr=""/>
          <p:cNvPicPr/>
          <p:nvPr/>
        </p:nvPicPr>
        <p:blipFill>
          <a:blip r:embed="rId5"/>
          <a:stretch/>
        </p:blipFill>
        <p:spPr>
          <a:xfrm>
            <a:off x="4783680" y="1830960"/>
            <a:ext cx="2712960" cy="17928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6"/>
          <a:stretch/>
        </p:blipFill>
        <p:spPr>
          <a:xfrm>
            <a:off x="4846320" y="2376000"/>
            <a:ext cx="3255840" cy="27432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7"/>
          <a:stretch/>
        </p:blipFill>
        <p:spPr>
          <a:xfrm>
            <a:off x="4846320" y="3108960"/>
            <a:ext cx="4084560" cy="26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Recap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AD538468-938E-4B0A-98FA-12F929C1A523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011680" y="731520"/>
            <a:ext cx="5016600" cy="378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1AB8869B-56E4-45F4-9489-CABDA1B0EA1F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457200" y="822960"/>
            <a:ext cx="2284560" cy="100440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5"/>
          <p:cNvSpPr/>
          <p:nvPr/>
        </p:nvSpPr>
        <p:spPr>
          <a:xfrm>
            <a:off x="1280160" y="111672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3480" cy="1178640"/>
          </a:xfrm>
          <a:prstGeom prst="rect">
            <a:avLst/>
          </a:prstGeom>
          <a:ln>
            <a:noFill/>
          </a:ln>
        </p:spPr>
      </p:pic>
      <p:sp>
        <p:nvSpPr>
          <p:cNvPr id="307" name="CustomShape 6"/>
          <p:cNvSpPr/>
          <p:nvPr/>
        </p:nvSpPr>
        <p:spPr>
          <a:xfrm>
            <a:off x="3017520" y="145440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7"/>
          <p:cNvSpPr/>
          <p:nvPr/>
        </p:nvSpPr>
        <p:spPr>
          <a:xfrm>
            <a:off x="3291840" y="91440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8"/>
          <p:cNvSpPr/>
          <p:nvPr/>
        </p:nvSpPr>
        <p:spPr>
          <a:xfrm>
            <a:off x="3931920" y="54000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9"/>
          <p:cNvSpPr/>
          <p:nvPr/>
        </p:nvSpPr>
        <p:spPr>
          <a:xfrm>
            <a:off x="4480560" y="82296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10"/>
          <p:cNvSpPr/>
          <p:nvPr/>
        </p:nvSpPr>
        <p:spPr>
          <a:xfrm>
            <a:off x="5943600" y="548640"/>
            <a:ext cx="2284560" cy="100440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11"/>
          <p:cNvSpPr/>
          <p:nvPr/>
        </p:nvSpPr>
        <p:spPr>
          <a:xfrm>
            <a:off x="6492240" y="822960"/>
            <a:ext cx="10958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5"/>
          <a:stretch/>
        </p:blipFill>
        <p:spPr>
          <a:xfrm>
            <a:off x="4586400" y="192024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6"/>
          <a:stretch/>
        </p:blipFill>
        <p:spPr>
          <a:xfrm>
            <a:off x="4494960" y="282024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7"/>
          <a:stretch/>
        </p:blipFill>
        <p:spPr>
          <a:xfrm>
            <a:off x="4586400" y="3657600"/>
            <a:ext cx="898560" cy="89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71CFE2F0-DDDD-443E-8CCD-FA310AF0D69A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457200" y="822960"/>
            <a:ext cx="2284560" cy="100440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5"/>
          <p:cNvSpPr/>
          <p:nvPr/>
        </p:nvSpPr>
        <p:spPr>
          <a:xfrm>
            <a:off x="1280160" y="111672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3480" cy="117864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3480" cy="1178640"/>
          </a:xfrm>
          <a:prstGeom prst="rect">
            <a:avLst/>
          </a:prstGeom>
          <a:ln>
            <a:noFill/>
          </a:ln>
        </p:spPr>
      </p:pic>
      <p:sp>
        <p:nvSpPr>
          <p:cNvPr id="325" name="CustomShape 6"/>
          <p:cNvSpPr/>
          <p:nvPr/>
        </p:nvSpPr>
        <p:spPr>
          <a:xfrm>
            <a:off x="3017520" y="145440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7"/>
          <p:cNvSpPr/>
          <p:nvPr/>
        </p:nvSpPr>
        <p:spPr>
          <a:xfrm>
            <a:off x="3291840" y="91440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8"/>
          <p:cNvSpPr/>
          <p:nvPr/>
        </p:nvSpPr>
        <p:spPr>
          <a:xfrm>
            <a:off x="3931920" y="54000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9"/>
          <p:cNvSpPr/>
          <p:nvPr/>
        </p:nvSpPr>
        <p:spPr>
          <a:xfrm>
            <a:off x="4480560" y="822960"/>
            <a:ext cx="90000" cy="98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0"/>
          <p:cNvSpPr/>
          <p:nvPr/>
        </p:nvSpPr>
        <p:spPr>
          <a:xfrm>
            <a:off x="5943600" y="548640"/>
            <a:ext cx="2284560" cy="100440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1"/>
          <p:cNvSpPr/>
          <p:nvPr/>
        </p:nvSpPr>
        <p:spPr>
          <a:xfrm>
            <a:off x="6492240" y="822960"/>
            <a:ext cx="10958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5"/>
          <a:stretch/>
        </p:blipFill>
        <p:spPr>
          <a:xfrm>
            <a:off x="4586400" y="192024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6"/>
          <a:stretch/>
        </p:blipFill>
        <p:spPr>
          <a:xfrm>
            <a:off x="4494960" y="282024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33" name="" descr=""/>
          <p:cNvPicPr/>
          <p:nvPr/>
        </p:nvPicPr>
        <p:blipFill>
          <a:blip r:embed="rId7"/>
          <a:stretch/>
        </p:blipFill>
        <p:spPr>
          <a:xfrm>
            <a:off x="4586400" y="365760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34" name="" descr=""/>
          <p:cNvPicPr/>
          <p:nvPr/>
        </p:nvPicPr>
        <p:blipFill>
          <a:blip r:embed="rId8"/>
          <a:stretch/>
        </p:blipFill>
        <p:spPr>
          <a:xfrm>
            <a:off x="5956560" y="1737360"/>
            <a:ext cx="2732040" cy="239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B743CA4D-4529-434C-BE81-9E38E231C1E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1459800" y="640080"/>
            <a:ext cx="2284560" cy="100440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5"/>
          <p:cNvSpPr/>
          <p:nvPr/>
        </p:nvSpPr>
        <p:spPr>
          <a:xfrm>
            <a:off x="2008440" y="914400"/>
            <a:ext cx="10958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102600" y="201168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2"/>
          <a:stretch/>
        </p:blipFill>
        <p:spPr>
          <a:xfrm>
            <a:off x="11160" y="291168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3"/>
          <a:stretch/>
        </p:blipFill>
        <p:spPr>
          <a:xfrm>
            <a:off x="102600" y="374904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4"/>
          <a:stretch/>
        </p:blipFill>
        <p:spPr>
          <a:xfrm>
            <a:off x="1472760" y="1828800"/>
            <a:ext cx="2732040" cy="2398680"/>
          </a:xfrm>
          <a:prstGeom prst="rect">
            <a:avLst/>
          </a:prstGeom>
          <a:ln>
            <a:noFill/>
          </a:ln>
        </p:spPr>
      </p:pic>
      <p:sp>
        <p:nvSpPr>
          <p:cNvPr id="344" name="CustomShape 6"/>
          <p:cNvSpPr/>
          <p:nvPr/>
        </p:nvSpPr>
        <p:spPr>
          <a:xfrm>
            <a:off x="6035040" y="548640"/>
            <a:ext cx="2284560" cy="100440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7"/>
          <p:cNvSpPr/>
          <p:nvPr/>
        </p:nvSpPr>
        <p:spPr>
          <a:xfrm>
            <a:off x="6858000" y="84240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5"/>
          <a:stretch/>
        </p:blipFill>
        <p:spPr>
          <a:xfrm>
            <a:off x="4332240" y="2011680"/>
            <a:ext cx="2341440" cy="136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26D9634F-793B-43D7-9509-447B2694E37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1459800" y="640080"/>
            <a:ext cx="2284560" cy="100440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5"/>
          <p:cNvSpPr/>
          <p:nvPr/>
        </p:nvSpPr>
        <p:spPr>
          <a:xfrm>
            <a:off x="2008440" y="914400"/>
            <a:ext cx="10958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102600" y="201168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11160" y="291168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3"/>
          <a:stretch/>
        </p:blipFill>
        <p:spPr>
          <a:xfrm>
            <a:off x="102600" y="374904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55" name="" descr=""/>
          <p:cNvPicPr/>
          <p:nvPr/>
        </p:nvPicPr>
        <p:blipFill>
          <a:blip r:embed="rId4"/>
          <a:stretch/>
        </p:blipFill>
        <p:spPr>
          <a:xfrm>
            <a:off x="1472760" y="1828800"/>
            <a:ext cx="2732040" cy="2398680"/>
          </a:xfrm>
          <a:prstGeom prst="rect">
            <a:avLst/>
          </a:prstGeom>
          <a:ln>
            <a:noFill/>
          </a:ln>
        </p:spPr>
      </p:pic>
      <p:sp>
        <p:nvSpPr>
          <p:cNvPr id="356" name="CustomShape 6"/>
          <p:cNvSpPr/>
          <p:nvPr/>
        </p:nvSpPr>
        <p:spPr>
          <a:xfrm>
            <a:off x="6035040" y="548640"/>
            <a:ext cx="2284560" cy="100440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7"/>
          <p:cNvSpPr/>
          <p:nvPr/>
        </p:nvSpPr>
        <p:spPr>
          <a:xfrm>
            <a:off x="6858000" y="84240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5"/>
          <a:stretch/>
        </p:blipFill>
        <p:spPr>
          <a:xfrm>
            <a:off x="4332240" y="2011680"/>
            <a:ext cx="2341440" cy="136980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6"/>
          <a:stretch/>
        </p:blipFill>
        <p:spPr>
          <a:xfrm>
            <a:off x="6766560" y="1951200"/>
            <a:ext cx="1617480" cy="60768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7"/>
          <a:stretch/>
        </p:blipFill>
        <p:spPr>
          <a:xfrm>
            <a:off x="6675120" y="2962800"/>
            <a:ext cx="2465280" cy="115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DD581B0E-7403-4321-860D-CC3C6DB79CA3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91440" y="822960"/>
            <a:ext cx="2284560" cy="100440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5"/>
          <p:cNvSpPr/>
          <p:nvPr/>
        </p:nvSpPr>
        <p:spPr>
          <a:xfrm>
            <a:off x="914400" y="1116720"/>
            <a:ext cx="821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185040" y="2103120"/>
            <a:ext cx="2465280" cy="1150560"/>
          </a:xfrm>
          <a:prstGeom prst="rect">
            <a:avLst/>
          </a:prstGeom>
          <a:ln>
            <a:noFill/>
          </a:ln>
        </p:spPr>
      </p:pic>
      <p:sp>
        <p:nvSpPr>
          <p:cNvPr id="367" name="CustomShape 6"/>
          <p:cNvSpPr/>
          <p:nvPr/>
        </p:nvSpPr>
        <p:spPr>
          <a:xfrm>
            <a:off x="5577840" y="640080"/>
            <a:ext cx="2284560" cy="1004400"/>
          </a:xfrm>
          <a:prstGeom prst="ellipse">
            <a:avLst/>
          </a:prstGeom>
          <a:solidFill>
            <a:srgbClr val="006d6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7"/>
          <p:cNvSpPr/>
          <p:nvPr/>
        </p:nvSpPr>
        <p:spPr>
          <a:xfrm>
            <a:off x="6035040" y="952200"/>
            <a:ext cx="15530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Component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9" name="" descr=""/>
          <p:cNvPicPr/>
          <p:nvPr/>
        </p:nvPicPr>
        <p:blipFill>
          <a:blip r:embed="rId2"/>
          <a:stretch/>
        </p:blipFill>
        <p:spPr>
          <a:xfrm>
            <a:off x="3749040" y="1733760"/>
            <a:ext cx="5360760" cy="283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1554480" y="2286000"/>
            <a:ext cx="364896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D0DE90AC-5064-4D24-847C-17337C59426A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374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5000" cy="350100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375" name="CustomShape 5"/>
          <p:cNvSpPr/>
          <p:nvPr/>
        </p:nvSpPr>
        <p:spPr>
          <a:xfrm>
            <a:off x="1113840" y="1413000"/>
            <a:ext cx="482904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Redux / Redux devtools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Redux actions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6F3C12A-3A03-49EF-8A61-462EF2833171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640080" y="78084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file: src/store/accommodations/actions.js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Export a function getAllAccommodations which returns an async function  which takes a parameter called dispatch. HINT: this async means you will want to use `await`. 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returned function, dispatch an object with the attribute type set to “REQUEST_ACCOMMODATIONS”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Move the accommodations fetch from Accommodations.js to here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If the Fetch is successful dispatch a second object with type “RECEIVE_ACCOMMODATIONS” and  the accommodations as payload. If the Fetch is unsuccessful dispatch an object with type “ERROR_ACCOMMODATIONS”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Suggestion: put the type strings in a constant which you export, so you can use the same strings later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Redux reducer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EDE9458-1514-48B3-85C6-B8BCC2FB15C6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640080" y="78084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file: src/store/accommodations/reducer.js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the reducer function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takes a state (default empty array) and an action (default empty object)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contains a switch for the action.type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By default it returns the state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case for ‘REQUEST_ACCOMMODATIONS’, ‘ERROR_ACCOMMODATIONS’ and ‘RECEIVE_ACCOMMODATIONS’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request and error case return state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receive case put the accommodations you just fetched in the state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JSS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0A2EDB41-87B9-4018-846E-7E6CBCCCD0E9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602640" y="73008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Last time we covered JSS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But no hands-on due to time constraints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is CSS inside your javascript file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No inheritance of parent to child components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More control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Can be injected into component by WithStyles (Material UI)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Some syntax specific changes compared to CSS 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JSS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944403AA-1AD6-462F-A21E-0A5CDF77378C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876240" y="54864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Translate CSS file to JSS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E586713A-991D-4116-BB69-751E0E666B9E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876240" y="54864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&lt;Subject /&gt;</a:t>
            </a:r>
            <a:endParaRPr b="0" lang="en-US" sz="1500" spc="-1" strike="noStrike">
              <a:latin typeface="Arial"/>
            </a:endParaRPr>
          </a:p>
          <a:p>
            <a:pPr lvl="1" marL="432000" indent="-2134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Theory</a:t>
            </a:r>
            <a:endParaRPr b="0" lang="en-US" sz="1500" spc="-1" strike="noStrike">
              <a:latin typeface="Arial"/>
            </a:endParaRPr>
          </a:p>
          <a:p>
            <a:pPr lvl="1" marL="432000" indent="-2134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Hands-on</a:t>
            </a:r>
            <a:endParaRPr b="0" lang="en-US" sz="1500" spc="-1" strike="noStrike">
              <a:latin typeface="Arial"/>
            </a:endParaRPr>
          </a:p>
          <a:p>
            <a:pPr lvl="1" marL="432000" indent="-2134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Live coding (if needed)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What are we gonna build?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199B7B2D-7C3E-4585-B4B4-977319065A9A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876240" y="54864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Snippet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Authorization flow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Login functionality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accommodation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Connect to Redux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Snippets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A772CD9E-3265-4B83-B692-F6873EA8D7D0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602640" y="73008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Prevent you from writing boilerplate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Can be project specific or saved globally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We will build ourselves a convenient snippet so we can focus on writing interesting stuff the rest of the day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Snippets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8BB6D55-50FE-4D79-ADD0-B024DC234508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876240" y="51264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Navigate to file &gt; Preferences &gt; User Snippets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Select New Snippets file for exercise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This will create a new file in .vscode folder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Now create a template which should result in the code below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For documentation see: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https://code.visualstudio.com/docs/editor/userdefinedsnippets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2377440" y="2680560"/>
            <a:ext cx="4200120" cy="180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But first: Getting started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FFE62451-862B-45C0-B0A3-D1FDB56A70EF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876240" y="54864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Git clone or git pull </a:t>
            </a:r>
            <a:r>
              <a:rPr b="0" lang="en-US" sz="15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https://github.com/AMIS-Services/react-series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Cd into dir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sig3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exercise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koa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, run:</a:t>
            </a:r>
            <a:endParaRPr b="0" lang="en-US" sz="1500" spc="-1" strike="noStrike">
              <a:latin typeface="Arial"/>
            </a:endParaRPr>
          </a:p>
          <a:p>
            <a:pPr lvl="1" marL="432000" indent="-2098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`yarn` / `npm install`</a:t>
            </a:r>
            <a:endParaRPr b="0" lang="en-US" sz="1500" spc="-1" strike="noStrike">
              <a:latin typeface="Arial"/>
            </a:endParaRPr>
          </a:p>
          <a:p>
            <a:pPr lvl="1" marL="432000" indent="-2098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stop-db` / `npm run stop-db`</a:t>
            </a:r>
            <a:endParaRPr b="0" lang="en-US" sz="1500" spc="-1" strike="noStrike">
              <a:latin typeface="Arial"/>
            </a:endParaRPr>
          </a:p>
          <a:p>
            <a:pPr lvl="1" marL="432000" indent="-2098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start-db` / `npm run start-db`</a:t>
            </a:r>
            <a:endParaRPr b="0" lang="en-US" sz="1500" spc="-1" strike="noStrike">
              <a:latin typeface="Arial"/>
            </a:endParaRPr>
          </a:p>
          <a:p>
            <a:pPr lvl="1" marL="432000" indent="-2098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start` / `npm start`</a:t>
            </a:r>
            <a:endParaRPr b="0" lang="en-US" sz="1500" spc="-1" strike="noStrike">
              <a:latin typeface="Arial"/>
            </a:endParaRPr>
          </a:p>
          <a:p>
            <a:pPr lvl="1" marL="432000" indent="-2098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seed-db` / `npm run seed-db`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Visit localhost:3030/accommodations to verify back-end is working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Cd into dir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sig3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exercise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react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, run `yarn` or `npm install` and `yarn start / npm start`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Visit localhost:3000 to verify front-end is working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Context 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9EA76AD4-FF68-46F4-9C93-EAD73E673DE6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Provides a way to pass data through component tree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Without passing props down manually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When: sharing ‘global’ data</a:t>
            </a:r>
            <a:endParaRPr b="0" lang="en-US" sz="1500" spc="-1" strike="noStrike">
              <a:latin typeface="Arial"/>
            </a:endParaRPr>
          </a:p>
          <a:p>
            <a:pPr lvl="1" marL="432000" indent="-2160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Like: current authenticated user, theme, preferred language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8412480" y="1371600"/>
            <a:ext cx="180000" cy="1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6"/>
          <p:cNvSpPr/>
          <p:nvPr/>
        </p:nvSpPr>
        <p:spPr>
          <a:xfrm>
            <a:off x="7955280" y="96876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7"/>
          <p:cNvSpPr/>
          <p:nvPr/>
        </p:nvSpPr>
        <p:spPr>
          <a:xfrm>
            <a:off x="7955280" y="115164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8"/>
          <p:cNvSpPr/>
          <p:nvPr/>
        </p:nvSpPr>
        <p:spPr>
          <a:xfrm>
            <a:off x="7680960" y="115164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9"/>
          <p:cNvSpPr/>
          <p:nvPr/>
        </p:nvSpPr>
        <p:spPr>
          <a:xfrm>
            <a:off x="8229600" y="115164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0"/>
          <p:cNvSpPr/>
          <p:nvPr/>
        </p:nvSpPr>
        <p:spPr>
          <a:xfrm>
            <a:off x="8138160" y="137160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1"/>
          <p:cNvSpPr/>
          <p:nvPr/>
        </p:nvSpPr>
        <p:spPr>
          <a:xfrm>
            <a:off x="7863840" y="137160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2"/>
          <p:cNvSpPr/>
          <p:nvPr/>
        </p:nvSpPr>
        <p:spPr>
          <a:xfrm>
            <a:off x="7589520" y="137160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3"/>
          <p:cNvSpPr/>
          <p:nvPr/>
        </p:nvSpPr>
        <p:spPr>
          <a:xfrm>
            <a:off x="7406640" y="1554480"/>
            <a:ext cx="180000" cy="1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4"/>
          <p:cNvSpPr/>
          <p:nvPr/>
        </p:nvSpPr>
        <p:spPr>
          <a:xfrm>
            <a:off x="7772400" y="155448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5"/>
          <p:cNvSpPr/>
          <p:nvPr/>
        </p:nvSpPr>
        <p:spPr>
          <a:xfrm>
            <a:off x="8595360" y="1554480"/>
            <a:ext cx="180000" cy="1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6"/>
          <p:cNvSpPr/>
          <p:nvPr/>
        </p:nvSpPr>
        <p:spPr>
          <a:xfrm>
            <a:off x="8046720" y="155448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7"/>
          <p:cNvSpPr/>
          <p:nvPr/>
        </p:nvSpPr>
        <p:spPr>
          <a:xfrm>
            <a:off x="8321040" y="155448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18"/>
          <p:cNvSpPr/>
          <p:nvPr/>
        </p:nvSpPr>
        <p:spPr>
          <a:xfrm>
            <a:off x="804672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19"/>
          <p:cNvSpPr/>
          <p:nvPr/>
        </p:nvSpPr>
        <p:spPr>
          <a:xfrm>
            <a:off x="8046720" y="100584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20"/>
          <p:cNvSpPr/>
          <p:nvPr/>
        </p:nvSpPr>
        <p:spPr>
          <a:xfrm flipH="1">
            <a:off x="777240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21"/>
          <p:cNvSpPr/>
          <p:nvPr/>
        </p:nvSpPr>
        <p:spPr>
          <a:xfrm>
            <a:off x="8321040" y="1188720"/>
            <a:ext cx="18288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22"/>
          <p:cNvSpPr/>
          <p:nvPr/>
        </p:nvSpPr>
        <p:spPr>
          <a:xfrm>
            <a:off x="850392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Line 23"/>
          <p:cNvSpPr/>
          <p:nvPr/>
        </p:nvSpPr>
        <p:spPr>
          <a:xfrm flipH="1">
            <a:off x="795528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24"/>
          <p:cNvSpPr/>
          <p:nvPr/>
        </p:nvSpPr>
        <p:spPr>
          <a:xfrm flipH="1">
            <a:off x="768096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5"/>
          <p:cNvSpPr/>
          <p:nvPr/>
        </p:nvSpPr>
        <p:spPr>
          <a:xfrm flipH="1">
            <a:off x="822960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26"/>
          <p:cNvSpPr/>
          <p:nvPr/>
        </p:nvSpPr>
        <p:spPr>
          <a:xfrm>
            <a:off x="822960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27"/>
          <p:cNvSpPr/>
          <p:nvPr/>
        </p:nvSpPr>
        <p:spPr>
          <a:xfrm>
            <a:off x="79552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28"/>
          <p:cNvSpPr/>
          <p:nvPr/>
        </p:nvSpPr>
        <p:spPr>
          <a:xfrm>
            <a:off x="768096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29"/>
          <p:cNvSpPr/>
          <p:nvPr/>
        </p:nvSpPr>
        <p:spPr>
          <a:xfrm flipH="1">
            <a:off x="74980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0"/>
          <p:cNvSpPr/>
          <p:nvPr/>
        </p:nvSpPr>
        <p:spPr>
          <a:xfrm>
            <a:off x="8046720" y="1737360"/>
            <a:ext cx="180000" cy="1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31"/>
          <p:cNvSpPr/>
          <p:nvPr/>
        </p:nvSpPr>
        <p:spPr>
          <a:xfrm>
            <a:off x="8138160" y="164592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Context 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2C2A568-6642-41E8-844E-2623BDC2A883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Requires initialization, a provider and one or more consumers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Initialization is done outside of a component: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provider is passed the value: 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Child of Consumer is a function: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If you want your context available outside of the render method, set the classes contextType below the class: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Export context API from it’s own separate file to prevent cyclic dependencies when using the contextType notation</a:t>
            </a: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If you want to pass functions, put them in state and pass the whole state object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8412480" y="1371600"/>
            <a:ext cx="180000" cy="1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6"/>
          <p:cNvSpPr/>
          <p:nvPr/>
        </p:nvSpPr>
        <p:spPr>
          <a:xfrm>
            <a:off x="7955280" y="96876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7"/>
          <p:cNvSpPr/>
          <p:nvPr/>
        </p:nvSpPr>
        <p:spPr>
          <a:xfrm>
            <a:off x="7955280" y="115164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8"/>
          <p:cNvSpPr/>
          <p:nvPr/>
        </p:nvSpPr>
        <p:spPr>
          <a:xfrm>
            <a:off x="7680960" y="115164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9"/>
          <p:cNvSpPr/>
          <p:nvPr/>
        </p:nvSpPr>
        <p:spPr>
          <a:xfrm>
            <a:off x="8229600" y="115164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10"/>
          <p:cNvSpPr/>
          <p:nvPr/>
        </p:nvSpPr>
        <p:spPr>
          <a:xfrm>
            <a:off x="8138160" y="137160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1"/>
          <p:cNvSpPr/>
          <p:nvPr/>
        </p:nvSpPr>
        <p:spPr>
          <a:xfrm>
            <a:off x="7863840" y="137160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12"/>
          <p:cNvSpPr/>
          <p:nvPr/>
        </p:nvSpPr>
        <p:spPr>
          <a:xfrm>
            <a:off x="7589520" y="137160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3"/>
          <p:cNvSpPr/>
          <p:nvPr/>
        </p:nvSpPr>
        <p:spPr>
          <a:xfrm>
            <a:off x="7406640" y="1554480"/>
            <a:ext cx="180000" cy="1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4"/>
          <p:cNvSpPr/>
          <p:nvPr/>
        </p:nvSpPr>
        <p:spPr>
          <a:xfrm>
            <a:off x="7772400" y="155448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5"/>
          <p:cNvSpPr/>
          <p:nvPr/>
        </p:nvSpPr>
        <p:spPr>
          <a:xfrm>
            <a:off x="8595360" y="1554480"/>
            <a:ext cx="180000" cy="1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6"/>
          <p:cNvSpPr/>
          <p:nvPr/>
        </p:nvSpPr>
        <p:spPr>
          <a:xfrm>
            <a:off x="8046720" y="155448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7"/>
          <p:cNvSpPr/>
          <p:nvPr/>
        </p:nvSpPr>
        <p:spPr>
          <a:xfrm>
            <a:off x="8321040" y="1554480"/>
            <a:ext cx="180000" cy="125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8"/>
          <p:cNvSpPr/>
          <p:nvPr/>
        </p:nvSpPr>
        <p:spPr>
          <a:xfrm>
            <a:off x="804672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9"/>
          <p:cNvSpPr/>
          <p:nvPr/>
        </p:nvSpPr>
        <p:spPr>
          <a:xfrm>
            <a:off x="8046720" y="100584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Line 20"/>
          <p:cNvSpPr/>
          <p:nvPr/>
        </p:nvSpPr>
        <p:spPr>
          <a:xfrm flipH="1">
            <a:off x="777240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21"/>
          <p:cNvSpPr/>
          <p:nvPr/>
        </p:nvSpPr>
        <p:spPr>
          <a:xfrm>
            <a:off x="8321040" y="1188720"/>
            <a:ext cx="18288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22"/>
          <p:cNvSpPr/>
          <p:nvPr/>
        </p:nvSpPr>
        <p:spPr>
          <a:xfrm>
            <a:off x="850392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Line 23"/>
          <p:cNvSpPr/>
          <p:nvPr/>
        </p:nvSpPr>
        <p:spPr>
          <a:xfrm flipH="1">
            <a:off x="795528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Line 24"/>
          <p:cNvSpPr/>
          <p:nvPr/>
        </p:nvSpPr>
        <p:spPr>
          <a:xfrm flipH="1">
            <a:off x="768096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Line 25"/>
          <p:cNvSpPr/>
          <p:nvPr/>
        </p:nvSpPr>
        <p:spPr>
          <a:xfrm flipH="1">
            <a:off x="822960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Line 26"/>
          <p:cNvSpPr/>
          <p:nvPr/>
        </p:nvSpPr>
        <p:spPr>
          <a:xfrm>
            <a:off x="822960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Line 27"/>
          <p:cNvSpPr/>
          <p:nvPr/>
        </p:nvSpPr>
        <p:spPr>
          <a:xfrm>
            <a:off x="79552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Line 28"/>
          <p:cNvSpPr/>
          <p:nvPr/>
        </p:nvSpPr>
        <p:spPr>
          <a:xfrm>
            <a:off x="768096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Line 29"/>
          <p:cNvSpPr/>
          <p:nvPr/>
        </p:nvSpPr>
        <p:spPr>
          <a:xfrm flipH="1">
            <a:off x="74980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30"/>
          <p:cNvSpPr/>
          <p:nvPr/>
        </p:nvSpPr>
        <p:spPr>
          <a:xfrm>
            <a:off x="8046720" y="1737360"/>
            <a:ext cx="180000" cy="1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31"/>
          <p:cNvSpPr/>
          <p:nvPr/>
        </p:nvSpPr>
        <p:spPr>
          <a:xfrm>
            <a:off x="8138160" y="164592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3749040" y="1928160"/>
            <a:ext cx="4235400" cy="26352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4663440" y="1701360"/>
            <a:ext cx="3378240" cy="21600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3"/>
          <a:stretch/>
        </p:blipFill>
        <p:spPr>
          <a:xfrm>
            <a:off x="3657600" y="2229120"/>
            <a:ext cx="3759120" cy="51120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4"/>
          <a:stretch/>
        </p:blipFill>
        <p:spPr>
          <a:xfrm>
            <a:off x="4114800" y="3019680"/>
            <a:ext cx="3187800" cy="17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736</TotalTime>
  <Application>LibreOffice/6.0.3.2$Linux_X86_64 LibreOffice_project/00m0$Build-2</Application>
  <Words>110</Words>
  <Paragraphs>44</Paragraphs>
  <Company>Amis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2018-07-18T12:37:15Z</dcterms:created>
  <dc:creator>Nico Klasens</dc:creator>
  <dc:description>Amis - versie 1 - juni 2017
Ontwerp: Humming
Template: Ton Persoon</dc:description>
  <dc:language>en-US</dc:language>
  <cp:lastModifiedBy/>
  <dcterms:modified xsi:type="dcterms:W3CDTF">2018-11-22T20:03:17Z</dcterms:modified>
  <cp:revision>205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Amis</vt:lpwstr>
  </property>
  <property fmtid="{D5CDD505-2E9C-101B-9397-08002B2CF9AE}" pid="4" name="ContentTypeId">
    <vt:lpwstr>0x010100E60B9E64A7B90B499F767EB2F0BD9B16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On-screen Show 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8</vt:i4>
  </property>
</Properties>
</file>